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Vollkorn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QuDkRiulBPFZBSnhu30HWZRGK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C6D2E3-1F68-4395-ABCE-8B1310157B37}">
  <a:tblStyle styleId="{E7C6D2E3-1F68-4395-ABCE-8B1310157B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0" y="769434"/>
            <a:ext cx="12192000" cy="6088567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1480789" y="3171621"/>
            <a:ext cx="9230422" cy="205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 stigma</a:t>
            </a: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stems from the idea that poor choices and unhealthy behaviors cause diabetes. This belief oversimplifies a complex biological condition and overlooks key factors such as genetics or a person’s environment and socioeconomic context.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80789" y="1928490"/>
            <a:ext cx="923042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991724"/>
                </a:solidFill>
                <a:latin typeface="Vollkorn"/>
                <a:ea typeface="Vollkorn"/>
                <a:cs typeface="Vollkorn"/>
                <a:sym typeface="Vollkorn"/>
              </a:rPr>
              <a:t>People with diabetes experience </a:t>
            </a:r>
            <a:br>
              <a:rPr lang="en-US" sz="3400" b="1" i="0" u="none" strike="noStrike" cap="none">
                <a:solidFill>
                  <a:srgbClr val="991724"/>
                </a:solidFill>
                <a:latin typeface="Vollkorn"/>
                <a:ea typeface="Vollkorn"/>
                <a:cs typeface="Vollkorn"/>
                <a:sym typeface="Vollkorn"/>
              </a:rPr>
            </a:br>
            <a:r>
              <a:rPr lang="en-US" sz="3400" b="1" i="0" u="none" strike="noStrike" cap="none">
                <a:solidFill>
                  <a:srgbClr val="991724"/>
                </a:solidFill>
                <a:latin typeface="Vollkorn"/>
                <a:ea typeface="Vollkorn"/>
                <a:cs typeface="Vollkorn"/>
                <a:sym typeface="Vollkorn"/>
              </a:rPr>
              <a:t>misplaced judgment and blame.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58882" y="6371189"/>
            <a:ext cx="3962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724"/>
              </a:buClr>
              <a:buSzPts val="2000"/>
              <a:buFont typeface="Cambria"/>
              <a:buNone/>
            </a:pPr>
            <a:r>
              <a:rPr lang="en-US" sz="2000" b="0" i="0" u="none" strike="noStrike" cap="none">
                <a:solidFill>
                  <a:srgbClr val="991724"/>
                </a:solidFill>
                <a:latin typeface="Cambria"/>
                <a:ea typeface="Cambria"/>
                <a:cs typeface="Cambria"/>
                <a:sym typeface="Cambria"/>
              </a:rPr>
              <a:t>Learn more at dStigmatize.org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318634" y="1911534"/>
            <a:ext cx="9921797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marR="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 stigma exists everywhere.</a:t>
            </a:r>
            <a:endParaRPr/>
          </a:p>
          <a:p>
            <a:pPr marL="346075" marR="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with type 1 and type 2 diabetes may experience </a:t>
            </a:r>
            <a:b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kinds of stigma.</a:t>
            </a:r>
            <a:endParaRPr/>
          </a:p>
          <a:p>
            <a:pPr marL="346075" marR="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prevalent even within the diabetes community</a:t>
            </a:r>
            <a:endParaRPr/>
          </a:p>
          <a:p>
            <a:pPr marL="346075" marR="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directly connected to how we talk about people with diabetes</a:t>
            </a:r>
            <a:endParaRPr/>
          </a:p>
          <a:p>
            <a:pPr marL="346075" marR="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may not realize they’ve experienced stigma.</a:t>
            </a:r>
            <a:endParaRPr/>
          </a:p>
          <a:p>
            <a:pPr marL="346075" marR="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 stigma can be accompanied by other kinds of bias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262875" y="1270568"/>
            <a:ext cx="923042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>
                <a:solidFill>
                  <a:srgbClr val="991724"/>
                </a:solidFill>
                <a:latin typeface="Vollkorn"/>
                <a:ea typeface="Vollkorn"/>
                <a:cs typeface="Vollkorn"/>
                <a:sym typeface="Vollkorn"/>
              </a:rPr>
              <a:t>Six things to know about diabetes stigma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358882" y="6371189"/>
            <a:ext cx="3962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724"/>
              </a:buClr>
              <a:buSzPts val="2000"/>
              <a:buFont typeface="Cambria"/>
              <a:buNone/>
            </a:pPr>
            <a:r>
              <a:rPr lang="en-US" sz="2000" b="0" i="0" u="none" strike="noStrike" cap="none">
                <a:solidFill>
                  <a:srgbClr val="991724"/>
                </a:solidFill>
                <a:latin typeface="Cambria"/>
                <a:ea typeface="Cambria"/>
                <a:cs typeface="Cambria"/>
                <a:sym typeface="Cambria"/>
              </a:rPr>
              <a:t>Learn more at dStigmatize.org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3"/>
          <p:cNvGraphicFramePr/>
          <p:nvPr/>
        </p:nvGraphicFramePr>
        <p:xfrm>
          <a:off x="444377" y="1689050"/>
          <a:ext cx="11303250" cy="4526250"/>
        </p:xfrm>
        <a:graphic>
          <a:graphicData uri="http://schemas.openxmlformats.org/drawingml/2006/table">
            <a:tbl>
              <a:tblPr firstRow="1" bandCol="1">
                <a:noFill/>
                <a:tableStyleId>{E7C6D2E3-1F68-4395-ABCE-8B1310157B37}</a:tableStyleId>
              </a:tblPr>
              <a:tblGrid>
                <a:gridCol w="52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lt1"/>
                          </a:solidFill>
                        </a:rPr>
                        <a:t>INSTEAD OF…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5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>
                          <a:solidFill>
                            <a:schemeClr val="lt1"/>
                          </a:solidFill>
                        </a:rPr>
                        <a:t>TRY…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diabetic or normal (as a noun, referring to a person); </a:t>
                      </a:r>
                      <a:br>
                        <a:rPr lang="en-US" sz="18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victim, suffer, stricken, afflicted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person, person with diabetes, living with diabetes,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“Linda has diabetes. She’s lived with diabetes for ten years”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diabetic or diabetes complications (as adjective)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diabetes-related (-associated, -specific) complications;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complications related to diabetes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“Foot ulcer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” or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“infection of the foot”</a:t>
                      </a:r>
                      <a:endParaRPr sz="1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 / compliance;</a:t>
                      </a:r>
                      <a:endParaRPr sz="18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adhere, (non-) adherent; comply, (non-) compliant</a:t>
                      </a:r>
                      <a:endParaRPr sz="1800" b="0"/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words that describe specific behaviors: 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“He takes his medication about half the time”</a:t>
                      </a:r>
                      <a:endParaRPr/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control (referring to diabetes, HbA1c or glucose levels);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e.g., good/bad/normal/poor control</a:t>
                      </a:r>
                      <a:endParaRPr/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>
                          <a:solidFill>
                            <a:srgbClr val="000000"/>
                          </a:solidFill>
                        </a:rPr>
                        <a:t>manage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glucose levels, </a:t>
                      </a:r>
                      <a:r>
                        <a:rPr lang="en-US" sz="1800" b="0" i="1">
                          <a:solidFill>
                            <a:srgbClr val="000000"/>
                          </a:solidFill>
                        </a:rPr>
                        <a:t>within/outside 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target range,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>
                          <a:solidFill>
                            <a:srgbClr val="000000"/>
                          </a:solidFill>
                        </a:rPr>
                        <a:t>high/low/target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 glucose levels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</a:rPr>
                        <a:t>“ She experienced ____ and the result was ____”</a:t>
                      </a:r>
                      <a:endParaRPr/>
                    </a:p>
                  </a:txBody>
                  <a:tcPr marL="91450" marR="91450" marT="182875" marB="182875">
                    <a:lnL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0" name="Google Shape;100;p3"/>
          <p:cNvSpPr txBox="1"/>
          <p:nvPr/>
        </p:nvSpPr>
        <p:spPr>
          <a:xfrm>
            <a:off x="6991818" y="6441220"/>
            <a:ext cx="4841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Adapted from Dickinson et al., 2017; Speight et al., 2021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44017" y="1073497"/>
            <a:ext cx="990395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>
                <a:solidFill>
                  <a:srgbClr val="991724"/>
                </a:solidFill>
                <a:latin typeface="Vollkorn"/>
                <a:ea typeface="Vollkorn"/>
                <a:cs typeface="Vollkorn"/>
                <a:sym typeface="Vollkorn"/>
              </a:rPr>
              <a:t>Join the movement, change the conversation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358882" y="6371189"/>
            <a:ext cx="3962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724"/>
              </a:buClr>
              <a:buSzPts val="2000"/>
              <a:buFont typeface="Cambria"/>
              <a:buNone/>
            </a:pPr>
            <a:r>
              <a:rPr lang="en-US" sz="2000" b="0" i="0" u="none" strike="noStrike" cap="none">
                <a:solidFill>
                  <a:srgbClr val="991724"/>
                </a:solidFill>
                <a:latin typeface="Cambria"/>
                <a:ea typeface="Cambria"/>
                <a:cs typeface="Cambria"/>
                <a:sym typeface="Cambria"/>
              </a:rPr>
              <a:t>Learn more at dStigmatize.org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Macintosh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Vollkorn</vt:lpstr>
      <vt:lpstr>Cambria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Matthew Garza</cp:lastModifiedBy>
  <cp:revision>1</cp:revision>
  <dcterms:created xsi:type="dcterms:W3CDTF">2022-02-06T01:42:40Z</dcterms:created>
  <dcterms:modified xsi:type="dcterms:W3CDTF">2022-02-17T17:53:51Z</dcterms:modified>
</cp:coreProperties>
</file>